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Teko" panose="020B0604020202020204" charset="0"/>
      <p:bold r:id="rId31"/>
    </p:embeddedFont>
    <p:embeddedFont>
      <p:font typeface="Teko Medium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2EA708-517E-4226-A961-B5290057AC14}">
  <a:tblStyle styleId="{1A2EA708-517E-4226-A961-B5290057AC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71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43b993756c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Zayd starts by introducing himself then Noor and Hasib follows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" name="Google Shape;82;g243b993756c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43b993756c_5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Hasib will speak here.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g243b993756c_5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e21b8b8f3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Hasib will speak here.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g25e21b8b8f3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e21b8b8f3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NOOR: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explain struct and 2d array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g25e21b8b8f3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5e21b8b8f3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NOOR: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explain the functions in depth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g25e21b8b8f3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e21b8b8f3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NOOR: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explain updateBoard function in depth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g25e21b8b8f3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The 3 of us talk about in order of what we have completed from our layers, what we haven’t completed from the layers, and the extra functions we added that was mentioned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Zayd concludes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“And that's our project plan for phase 2, thank you”</a:t>
            </a:r>
            <a:endParaRPr dirty="0"/>
          </a:p>
        </p:txBody>
      </p:sp>
      <p:sp>
        <p:nvSpPr>
          <p:cNvPr id="241" name="Google Shape;24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2fe36bf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Zayd explains the video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292fe36bf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3b993756c_5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Noor talks about the table of contents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g243b993756c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e21b8b8f3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Hasib will speak here.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Talks about the variables for the CheckerGame.cpp function</a:t>
            </a:r>
            <a:endParaRPr/>
          </a:p>
        </p:txBody>
      </p:sp>
      <p:sp>
        <p:nvSpPr>
          <p:cNvPr id="151" name="Google Shape;151;g25e21b8b8f3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92fe36bf6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Hasib will speak here.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Talks about the loop that keeps the game going forever till a winner is decided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g292fe36bf6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3b993756c_5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Zayd will speak here.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Talks about the player’s variables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g243b993756c_5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952cd8a08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Zayd will speak here.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Talks about the player’s functions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g2952cd8a08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3b993756c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Zayd will speak here.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Talks about the userInput function and how it manipulates the everything else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g243b993756c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3b993756c_5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Hasib will speak here.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g243b993756c_5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drive.google.com/file/d/1mzoPnEpWGQSfudlT4hGMv0fOzCk6UcQ6/vie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t="7813" b="7813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14866004" y="6140576"/>
            <a:ext cx="10980397" cy="11029615"/>
            <a:chOff x="1813" y="0"/>
            <a:chExt cx="809173" cy="812800"/>
          </a:xfrm>
        </p:grpSpPr>
        <p:sp>
          <p:nvSpPr>
            <p:cNvPr id="86" name="Google Shape;86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3"/>
          <p:cNvGrpSpPr/>
          <p:nvPr/>
        </p:nvGrpSpPr>
        <p:grpSpPr>
          <a:xfrm>
            <a:off x="3968275" y="3050300"/>
            <a:ext cx="10210725" cy="4206698"/>
            <a:chOff x="-1261128" y="-9536"/>
            <a:chExt cx="13614300" cy="5608931"/>
          </a:xfrm>
        </p:grpSpPr>
        <p:sp>
          <p:nvSpPr>
            <p:cNvPr id="89" name="Google Shape;89;p13"/>
            <p:cNvSpPr txBox="1"/>
            <p:nvPr/>
          </p:nvSpPr>
          <p:spPr>
            <a:xfrm>
              <a:off x="-1261128" y="-9536"/>
              <a:ext cx="13614300" cy="2072700"/>
            </a:xfrm>
            <a:prstGeom prst="rect">
              <a:avLst/>
            </a:prstGeom>
            <a:noFill/>
            <a:ln>
              <a:noFill/>
            </a:ln>
            <a:effectLst>
              <a:outerShdw blurRad="828675" dist="95250" dir="1020000" algn="bl" rotWithShape="0">
                <a:srgbClr val="6CE5E8">
                  <a:alpha val="95000"/>
                </a:srgbClr>
              </a:outerShdw>
            </a:effectLst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10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Project Proposal Phase 2</a:t>
              </a:r>
              <a:endParaRPr sz="10100"/>
            </a:p>
          </p:txBody>
        </p:sp>
        <p:sp>
          <p:nvSpPr>
            <p:cNvPr id="90" name="Google Shape;90;p13"/>
            <p:cNvSpPr txBox="1"/>
            <p:nvPr/>
          </p:nvSpPr>
          <p:spPr>
            <a:xfrm>
              <a:off x="0" y="2133795"/>
              <a:ext cx="11137500" cy="3465600"/>
            </a:xfrm>
            <a:prstGeom prst="rect">
              <a:avLst/>
            </a:prstGeom>
            <a:noFill/>
            <a:ln>
              <a:noFill/>
            </a:ln>
            <a:effectLst>
              <a:outerShdw blurRad="828675" dist="19050" dir="1200000" algn="bl" rotWithShape="0">
                <a:srgbClr val="6CE5E8">
                  <a:alpha val="95000"/>
                </a:srgbClr>
              </a:outerShdw>
            </a:effectLst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6886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Checkers</a:t>
              </a:r>
              <a:endParaRPr/>
            </a:p>
          </p:txBody>
        </p:sp>
      </p:grpSp>
      <p:grpSp>
        <p:nvGrpSpPr>
          <p:cNvPr id="91" name="Google Shape;91;p13"/>
          <p:cNvGrpSpPr/>
          <p:nvPr/>
        </p:nvGrpSpPr>
        <p:grpSpPr>
          <a:xfrm>
            <a:off x="-1173901" y="-1098156"/>
            <a:ext cx="3452984" cy="3468461"/>
            <a:chOff x="1813" y="0"/>
            <a:chExt cx="809173" cy="812800"/>
          </a:xfrm>
        </p:grpSpPr>
        <p:sp>
          <p:nvSpPr>
            <p:cNvPr id="92" name="Google Shape;92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4" name="Google Shape;94;p13"/>
          <p:cNvCxnSpPr/>
          <p:nvPr/>
        </p:nvCxnSpPr>
        <p:spPr>
          <a:xfrm>
            <a:off x="-2693521" y="4895777"/>
            <a:ext cx="649230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95;p13"/>
          <p:cNvCxnSpPr/>
          <p:nvPr/>
        </p:nvCxnSpPr>
        <p:spPr>
          <a:xfrm>
            <a:off x="14535836" y="4924352"/>
            <a:ext cx="649230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6" name="Google Shape;96;p13"/>
          <p:cNvGrpSpPr/>
          <p:nvPr/>
        </p:nvGrpSpPr>
        <p:grpSpPr>
          <a:xfrm>
            <a:off x="8244455" y="8312294"/>
            <a:ext cx="395362" cy="397134"/>
            <a:chOff x="1813" y="0"/>
            <a:chExt cx="809173" cy="812800"/>
          </a:xfrm>
        </p:grpSpPr>
        <p:sp>
          <p:nvSpPr>
            <p:cNvPr id="97" name="Google Shape;97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13"/>
          <p:cNvSpPr txBox="1"/>
          <p:nvPr/>
        </p:nvSpPr>
        <p:spPr>
          <a:xfrm>
            <a:off x="3840300" y="8904825"/>
            <a:ext cx="10607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By CS 301 Group 1</a:t>
            </a:r>
            <a:endParaRPr sz="1900"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8946315" y="8312294"/>
            <a:ext cx="395362" cy="397134"/>
            <a:chOff x="1813" y="0"/>
            <a:chExt cx="809173" cy="812800"/>
          </a:xfrm>
        </p:grpSpPr>
        <p:sp>
          <p:nvSpPr>
            <p:cNvPr id="101" name="Google Shape;101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3"/>
          <p:cNvGrpSpPr/>
          <p:nvPr/>
        </p:nvGrpSpPr>
        <p:grpSpPr>
          <a:xfrm>
            <a:off x="9648175" y="8312294"/>
            <a:ext cx="395362" cy="397134"/>
            <a:chOff x="1813" y="0"/>
            <a:chExt cx="809173" cy="812800"/>
          </a:xfrm>
        </p:grpSpPr>
        <p:sp>
          <p:nvSpPr>
            <p:cNvPr id="104" name="Google Shape;104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t="7827" b="7819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1599750" y="1277375"/>
            <a:ext cx="120297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Piece Object: Functions</a:t>
            </a:r>
            <a:endParaRPr sz="120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1750" y="3817147"/>
            <a:ext cx="14924500" cy="26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3"/>
          <p:cNvPicPr preferRelativeResize="0"/>
          <p:nvPr/>
        </p:nvPicPr>
        <p:blipFill rotWithShape="1">
          <a:blip r:embed="rId3">
            <a:alphaModFix/>
          </a:blip>
          <a:srcRect t="7827" b="7819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 txBox="1"/>
          <p:nvPr/>
        </p:nvSpPr>
        <p:spPr>
          <a:xfrm>
            <a:off x="1622475" y="889825"/>
            <a:ext cx="100923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Piece Object: Code</a:t>
            </a:r>
            <a:endParaRPr sz="120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7776" y="3626375"/>
            <a:ext cx="14112425" cy="40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4"/>
          <p:cNvPicPr preferRelativeResize="0"/>
          <p:nvPr/>
        </p:nvPicPr>
        <p:blipFill rotWithShape="1">
          <a:blip r:embed="rId3">
            <a:alphaModFix/>
          </a:blip>
          <a:srcRect t="7827" b="7819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1028700" y="967675"/>
            <a:ext cx="116544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Board Object: Variables</a:t>
            </a:r>
            <a:endParaRPr sz="120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6808" y="3902750"/>
            <a:ext cx="10982976" cy="24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125" y="8226350"/>
            <a:ext cx="16726874" cy="16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4650" y="2889013"/>
            <a:ext cx="4478700" cy="4508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5"/>
          <p:cNvPicPr preferRelativeResize="0"/>
          <p:nvPr/>
        </p:nvPicPr>
        <p:blipFill rotWithShape="1">
          <a:blip r:embed="rId3">
            <a:alphaModFix/>
          </a:blip>
          <a:srcRect t="7827" b="7819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/>
        </p:nvSpPr>
        <p:spPr>
          <a:xfrm>
            <a:off x="1028700" y="967675"/>
            <a:ext cx="116697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Board Object: Functions</a:t>
            </a:r>
            <a:endParaRPr sz="120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pic>
        <p:nvPicPr>
          <p:cNvPr id="224" name="Google Shape;224;p25"/>
          <p:cNvPicPr preferRelativeResize="0"/>
          <p:nvPr/>
        </p:nvPicPr>
        <p:blipFill rotWithShape="1">
          <a:blip r:embed="rId4">
            <a:alphaModFix/>
          </a:blip>
          <a:srcRect l="941" r="951"/>
          <a:stretch/>
        </p:blipFill>
        <p:spPr>
          <a:xfrm>
            <a:off x="1935475" y="3923125"/>
            <a:ext cx="14417051" cy="1760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6"/>
          <p:cNvPicPr preferRelativeResize="0"/>
          <p:nvPr/>
        </p:nvPicPr>
        <p:blipFill rotWithShape="1">
          <a:blip r:embed="rId3">
            <a:alphaModFix/>
          </a:blip>
          <a:srcRect t="7827" b="7819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6"/>
          <p:cNvSpPr txBox="1"/>
          <p:nvPr/>
        </p:nvSpPr>
        <p:spPr>
          <a:xfrm>
            <a:off x="1028700" y="967675"/>
            <a:ext cx="100923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Board Object: Code</a:t>
            </a:r>
            <a:endParaRPr sz="120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7188" y="3057048"/>
            <a:ext cx="13113625" cy="58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7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7" name="Google Shape;237;p27"/>
          <p:cNvGraphicFramePr/>
          <p:nvPr/>
        </p:nvGraphicFramePr>
        <p:xfrm>
          <a:off x="1651730" y="1493083"/>
          <a:ext cx="14999825" cy="7106600"/>
        </p:xfrm>
        <a:graphic>
          <a:graphicData uri="http://schemas.openxmlformats.org/drawingml/2006/table">
            <a:tbl>
              <a:tblPr>
                <a:noFill/>
                <a:tableStyleId>{1A2EA708-517E-4226-A961-B5290057AC14}</a:tableStyleId>
              </a:tblPr>
              <a:tblGrid>
                <a:gridCol w="450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86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00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b="1">
                          <a:solidFill>
                            <a:srgbClr val="00FF00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Complete</a:t>
                      </a:r>
                      <a:endParaRPr u="sng">
                        <a:solidFill>
                          <a:srgbClr val="00FFFF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99" b="1">
                          <a:solidFill>
                            <a:srgbClr val="FF0000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Incomplete</a:t>
                      </a:r>
                      <a:endParaRPr sz="2999" b="1">
                        <a:solidFill>
                          <a:srgbClr val="FFFF00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b="1">
                          <a:solidFill>
                            <a:srgbClr val="1B89DA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Extra</a:t>
                      </a:r>
                      <a:endParaRPr sz="2999" b="1">
                        <a:solidFill>
                          <a:srgbClr val="1B89DA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06075">
                <a:tc>
                  <a:txBody>
                    <a:bodyPr/>
                    <a:lstStyle/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0B3DD"/>
                        </a:buClr>
                        <a:buSzPts val="2100"/>
                        <a:buFont typeface="Montserrat"/>
                        <a:buChar char="●"/>
                      </a:pPr>
                      <a:r>
                        <a:rPr lang="en-US" sz="210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Player object class</a:t>
                      </a:r>
                      <a:endParaRPr sz="2100">
                        <a:solidFill>
                          <a:srgbClr val="60B3D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0B3DD"/>
                        </a:buClr>
                        <a:buSzPts val="2100"/>
                        <a:buFont typeface="Montserrat"/>
                        <a:buChar char="●"/>
                      </a:pPr>
                      <a:r>
                        <a:rPr lang="en-US" sz="210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Checker piece object class</a:t>
                      </a:r>
                      <a:endParaRPr sz="2100">
                        <a:solidFill>
                          <a:srgbClr val="60B3D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0B3DD"/>
                        </a:buClr>
                        <a:buSzPts val="2100"/>
                        <a:buFont typeface="Montserrat"/>
                        <a:buChar char="●"/>
                      </a:pPr>
                      <a:r>
                        <a:rPr lang="en-US" sz="210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Board object class</a:t>
                      </a:r>
                      <a:endParaRPr sz="2100">
                        <a:solidFill>
                          <a:srgbClr val="60B3D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0B3DD"/>
                        </a:buClr>
                        <a:buSzPts val="2100"/>
                        <a:buFont typeface="Montserrat"/>
                        <a:buChar char="●"/>
                      </a:pPr>
                      <a:r>
                        <a:rPr lang="en-US" sz="210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void updateBoard()</a:t>
                      </a:r>
                      <a:endParaRPr sz="2100">
                        <a:solidFill>
                          <a:srgbClr val="60B3D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0B3DD"/>
                        </a:buClr>
                        <a:buSzPts val="2100"/>
                        <a:buFont typeface="Montserrat"/>
                        <a:buChar char="●"/>
                      </a:pPr>
                      <a:r>
                        <a:rPr lang="en-US" sz="210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void printBoard()</a:t>
                      </a:r>
                      <a:endParaRPr sz="2100">
                        <a:solidFill>
                          <a:srgbClr val="60B3D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0B3DD"/>
                        </a:buClr>
                        <a:buSzPts val="2100"/>
                        <a:buFont typeface="Montserrat"/>
                        <a:buChar char="●"/>
                      </a:pPr>
                      <a:r>
                        <a:rPr lang="en-US" sz="210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void removePiece()</a:t>
                      </a:r>
                      <a:endParaRPr sz="2100">
                        <a:solidFill>
                          <a:srgbClr val="60B3D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0B3DD"/>
                        </a:buClr>
                        <a:buSzPts val="2100"/>
                        <a:buFont typeface="Montserrat"/>
                        <a:buChar char="●"/>
                      </a:pPr>
                      <a:r>
                        <a:rPr lang="en-US" sz="210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Board userInput()</a:t>
                      </a:r>
                      <a:endParaRPr sz="2100">
                        <a:solidFill>
                          <a:srgbClr val="60B3D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90500" marR="190500" marT="190500" marB="190500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0B3DD"/>
                        </a:buClr>
                        <a:buSzPts val="2100"/>
                        <a:buFont typeface="Montserrat"/>
                        <a:buChar char="●"/>
                      </a:pPr>
                      <a:r>
                        <a:rPr lang="en-US" sz="210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void jump()</a:t>
                      </a:r>
                      <a:endParaRPr sz="2100">
                        <a:solidFill>
                          <a:srgbClr val="60B3D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0B3DD"/>
                        </a:buClr>
                        <a:buSzPts val="2100"/>
                        <a:buFont typeface="Montserrat"/>
                        <a:buChar char="●"/>
                      </a:pPr>
                      <a:r>
                        <a:rPr lang="en-US" sz="210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bool promote()</a:t>
                      </a:r>
                      <a:endParaRPr sz="2100">
                        <a:solidFill>
                          <a:srgbClr val="60B3D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0B3DD"/>
                        </a:buClr>
                        <a:buSzPts val="2100"/>
                        <a:buFont typeface="Montserrat"/>
                        <a:buChar char="●"/>
                      </a:pPr>
                      <a:r>
                        <a:rPr lang="en-US" sz="210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bool moveCheck()</a:t>
                      </a:r>
                      <a:endParaRPr sz="2100">
                        <a:solidFill>
                          <a:srgbClr val="60B3D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0B3DD"/>
                        </a:buClr>
                        <a:buSzPts val="2100"/>
                        <a:buFont typeface="Montserrat"/>
                        <a:buChar char="●"/>
                      </a:pPr>
                      <a:r>
                        <a:rPr lang="en-US" sz="210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bool jumpCheck()</a:t>
                      </a:r>
                      <a:endParaRPr sz="2100">
                        <a:solidFill>
                          <a:srgbClr val="60B3D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0B3DD"/>
                        </a:buClr>
                        <a:buSzPts val="2100"/>
                        <a:buFont typeface="Montserrat"/>
                        <a:buChar char="●"/>
                      </a:pPr>
                      <a:r>
                        <a:rPr lang="en-US" sz="210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bool jumpedOver()</a:t>
                      </a:r>
                      <a:endParaRPr sz="2100">
                        <a:solidFill>
                          <a:srgbClr val="60B3D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0B3DD"/>
                        </a:buClr>
                        <a:buSzPts val="2100"/>
                        <a:buFont typeface="Montserrat"/>
                        <a:buChar char="●"/>
                      </a:pPr>
                      <a:r>
                        <a:rPr lang="en-US" sz="210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void multipleJump()</a:t>
                      </a:r>
                      <a:endParaRPr sz="2100">
                        <a:solidFill>
                          <a:srgbClr val="60B3D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0B3DD"/>
                        </a:buClr>
                        <a:buSzPts val="2100"/>
                        <a:buFont typeface="Montserrat"/>
                        <a:buChar char="●"/>
                      </a:pPr>
                      <a:r>
                        <a:rPr lang="en-US" sz="210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bool multipleJumpCheck()</a:t>
                      </a:r>
                      <a:endParaRPr sz="2100">
                        <a:solidFill>
                          <a:srgbClr val="60B3D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0B3DD"/>
                        </a:buClr>
                        <a:buSzPts val="2100"/>
                        <a:buFont typeface="Montserrat"/>
                        <a:buChar char="●"/>
                      </a:pPr>
                      <a:r>
                        <a:rPr lang="en-US" sz="210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 PossibleMove()</a:t>
                      </a:r>
                      <a:endParaRPr sz="2100">
                        <a:solidFill>
                          <a:srgbClr val="60B3D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0B3DD"/>
                        </a:buClr>
                        <a:buSzPts val="2100"/>
                        <a:buFont typeface="Montserrat"/>
                        <a:buChar char="●"/>
                      </a:pPr>
                      <a:r>
                        <a:rPr lang="en-US" sz="210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void promoteMove()</a:t>
                      </a:r>
                      <a:endParaRPr sz="2100">
                        <a:solidFill>
                          <a:srgbClr val="60B3D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0B3DD"/>
                        </a:buClr>
                        <a:buSzPts val="2100"/>
                        <a:buFont typeface="Montserrat"/>
                        <a:buChar char="●"/>
                      </a:pPr>
                      <a:r>
                        <a:rPr lang="en-US" sz="210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Create an AI object class</a:t>
                      </a:r>
                      <a:endParaRPr sz="2100">
                        <a:solidFill>
                          <a:srgbClr val="60B3D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0B3DD"/>
                        </a:buClr>
                        <a:buSzPts val="2100"/>
                        <a:buFont typeface="Montserrat"/>
                        <a:buChar char="●"/>
                      </a:pPr>
                      <a:r>
                        <a:rPr lang="en-US" sz="210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Extra features</a:t>
                      </a:r>
                      <a:endParaRPr sz="2100">
                        <a:solidFill>
                          <a:srgbClr val="60B3D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90500" marR="190500" marT="190500" marB="190500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0B3DD"/>
                        </a:buClr>
                        <a:buSzPts val="2100"/>
                        <a:buFont typeface="Montserrat"/>
                        <a:buChar char="●"/>
                      </a:pPr>
                      <a:r>
                        <a:rPr lang="en-US" sz="210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void playerTurn()</a:t>
                      </a:r>
                      <a:endParaRPr sz="2100">
                        <a:solidFill>
                          <a:srgbClr val="60B3D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0B3DD"/>
                        </a:buClr>
                        <a:buSzPts val="2100"/>
                        <a:buFont typeface="Montserrat"/>
                        <a:buChar char="●"/>
                      </a:pPr>
                      <a:r>
                        <a:rPr lang="en-US" sz="210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bool playerWin()</a:t>
                      </a:r>
                      <a:endParaRPr sz="2100">
                        <a:solidFill>
                          <a:srgbClr val="60B3D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0B3DD"/>
                        </a:buClr>
                        <a:buSzPts val="2100"/>
                        <a:buFont typeface="Montserrat"/>
                        <a:buChar char="●"/>
                      </a:pPr>
                      <a:r>
                        <a:rPr lang="en-US" sz="210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 playerID()</a:t>
                      </a:r>
                      <a:endParaRPr sz="2100">
                        <a:solidFill>
                          <a:srgbClr val="60B3D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0B3DD"/>
                        </a:buClr>
                        <a:buSzPts val="2100"/>
                        <a:buFont typeface="Montserrat"/>
                        <a:buChar char="●"/>
                      </a:pPr>
                      <a:r>
                        <a:rPr lang="en-US" sz="210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void createPieces()</a:t>
                      </a:r>
                      <a:endParaRPr sz="2100">
                        <a:solidFill>
                          <a:srgbClr val="60B3D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0B3DD"/>
                        </a:buClr>
                        <a:buSzPts val="2100"/>
                        <a:buFont typeface="Montserrat"/>
                        <a:buChar char="●"/>
                      </a:pPr>
                      <a:r>
                        <a:rPr lang="en-US" sz="210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 charToInt()</a:t>
                      </a:r>
                      <a:endParaRPr sz="2100">
                        <a:solidFill>
                          <a:srgbClr val="60B3D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0B3DD"/>
                        </a:buClr>
                        <a:buSzPts val="2100"/>
                        <a:buFont typeface="Montserrat"/>
                        <a:buChar char="●"/>
                      </a:pPr>
                      <a:r>
                        <a:rPr lang="en-US" sz="210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 returnID()</a:t>
                      </a:r>
                      <a:endParaRPr sz="2100">
                        <a:solidFill>
                          <a:srgbClr val="60B3D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0B3DD"/>
                        </a:buClr>
                        <a:buSzPts val="2100"/>
                        <a:buFont typeface="Montserrat"/>
                        <a:buChar char="●"/>
                      </a:pPr>
                      <a:r>
                        <a:rPr lang="en-US" sz="210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vector&lt;Piece&gt; updatePiece()</a:t>
                      </a:r>
                      <a:endParaRPr sz="2100">
                        <a:solidFill>
                          <a:srgbClr val="60B3D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0B3DD"/>
                        </a:buClr>
                        <a:buSzPts val="2100"/>
                        <a:buFont typeface="Montserrat"/>
                        <a:buChar char="●"/>
                      </a:pPr>
                      <a:r>
                        <a:rPr lang="en-US" sz="210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 returnRow()</a:t>
                      </a:r>
                      <a:endParaRPr sz="2100">
                        <a:solidFill>
                          <a:srgbClr val="60B3D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0B3DD"/>
                        </a:buClr>
                        <a:buSzPts val="2100"/>
                        <a:buFont typeface="Montserrat"/>
                        <a:buChar char="●"/>
                      </a:pPr>
                      <a:r>
                        <a:rPr lang="en-US" sz="210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 returnColumn()</a:t>
                      </a:r>
                      <a:endParaRPr sz="2100">
                        <a:solidFill>
                          <a:srgbClr val="60B3D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0B3DD"/>
                        </a:buClr>
                        <a:buSzPts val="2100"/>
                        <a:buFont typeface="Montserrat"/>
                        <a:buChar char="●"/>
                      </a:pPr>
                      <a:r>
                        <a:rPr lang="en-US" sz="210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 returnLabel()</a:t>
                      </a:r>
                      <a:endParaRPr sz="2100">
                        <a:solidFill>
                          <a:srgbClr val="60B3D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4572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>
                        <a:solidFill>
                          <a:srgbClr val="60B3D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90500" marR="190500" marT="190500" marB="190500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8" name="Google Shape;238;p27"/>
          <p:cNvSpPr txBox="1"/>
          <p:nvPr/>
        </p:nvSpPr>
        <p:spPr>
          <a:xfrm>
            <a:off x="1006400" y="-122100"/>
            <a:ext cx="16275300" cy="1477328"/>
          </a:xfrm>
          <a:prstGeom prst="rect">
            <a:avLst/>
          </a:prstGeom>
          <a:noFill/>
          <a:ln>
            <a:noFill/>
          </a:ln>
          <a:effectLst>
            <a:outerShdw blurRad="828675" dist="19050" dir="84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0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Layered Development Schedule Progress</a:t>
            </a:r>
            <a:endParaRPr sz="8000" dirty="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8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/>
        </p:nvSpPr>
        <p:spPr>
          <a:xfrm>
            <a:off x="5618824" y="3843195"/>
            <a:ext cx="71352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4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THANK YOU!</a:t>
            </a:r>
            <a:endParaRPr/>
          </a:p>
        </p:txBody>
      </p:sp>
      <p:sp>
        <p:nvSpPr>
          <p:cNvPr id="245" name="Google Shape;245;p28"/>
          <p:cNvSpPr txBox="1"/>
          <p:nvPr/>
        </p:nvSpPr>
        <p:spPr>
          <a:xfrm>
            <a:off x="5703818" y="5788317"/>
            <a:ext cx="6880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6" name="Google Shape;246;p28"/>
          <p:cNvCxnSpPr/>
          <p:nvPr/>
        </p:nvCxnSpPr>
        <p:spPr>
          <a:xfrm rot="-5412670">
            <a:off x="5334377" y="-1359699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" name="Google Shape;247;p28"/>
          <p:cNvCxnSpPr/>
          <p:nvPr/>
        </p:nvCxnSpPr>
        <p:spPr>
          <a:xfrm rot="-5412670">
            <a:off x="5376837" y="11596567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" name="Google Shape;248;p28"/>
          <p:cNvCxnSpPr/>
          <p:nvPr/>
        </p:nvCxnSpPr>
        <p:spPr>
          <a:xfrm>
            <a:off x="-2738463" y="4681395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" name="Google Shape;249;p28"/>
          <p:cNvCxnSpPr/>
          <p:nvPr/>
        </p:nvCxnSpPr>
        <p:spPr>
          <a:xfrm>
            <a:off x="13492137" y="4624245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 t="7827" b="7819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/>
          <p:nvPr/>
        </p:nvSpPr>
        <p:spPr>
          <a:xfrm>
            <a:off x="817500" y="882875"/>
            <a:ext cx="71157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Project Demo:</a:t>
            </a:r>
            <a:endParaRPr sz="120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pic>
        <p:nvPicPr>
          <p:cNvPr id="112" name="Google Shape;112;p14" title="CS 301 Project Dem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3072" y="3218375"/>
            <a:ext cx="9941875" cy="54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t="21875" b="21875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15"/>
          <p:cNvGrpSpPr/>
          <p:nvPr/>
        </p:nvGrpSpPr>
        <p:grpSpPr>
          <a:xfrm>
            <a:off x="527634" y="2274787"/>
            <a:ext cx="17415655" cy="6436892"/>
            <a:chOff x="0" y="-38100"/>
            <a:chExt cx="4586809" cy="1695302"/>
          </a:xfrm>
        </p:grpSpPr>
        <p:sp>
          <p:nvSpPr>
            <p:cNvPr id="119" name="Google Shape;119;p15"/>
            <p:cNvSpPr/>
            <p:nvPr/>
          </p:nvSpPr>
          <p:spPr>
            <a:xfrm>
              <a:off x="0" y="0"/>
              <a:ext cx="4586809" cy="1657202"/>
            </a:xfrm>
            <a:custGeom>
              <a:avLst/>
              <a:gdLst/>
              <a:ahLst/>
              <a:cxnLst/>
              <a:rect l="l" t="t" r="r" b="b"/>
              <a:pathLst>
                <a:path w="4586809" h="1657202" extrusionOk="0">
                  <a:moveTo>
                    <a:pt x="0" y="0"/>
                  </a:moveTo>
                  <a:lnTo>
                    <a:pt x="4586809" y="0"/>
                  </a:lnTo>
                  <a:lnTo>
                    <a:pt x="4586809" y="1657202"/>
                  </a:lnTo>
                  <a:lnTo>
                    <a:pt x="0" y="1657202"/>
                  </a:lnTo>
                  <a:close/>
                </a:path>
              </a:pathLst>
            </a:custGeom>
            <a:solidFill>
              <a:srgbClr val="41B8D5"/>
            </a:solidFill>
            <a:ln>
              <a:noFill/>
            </a:ln>
          </p:spPr>
        </p:sp>
        <p:sp>
          <p:nvSpPr>
            <p:cNvPr id="120" name="Google Shape;120;p1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15"/>
          <p:cNvGrpSpPr/>
          <p:nvPr/>
        </p:nvGrpSpPr>
        <p:grpSpPr>
          <a:xfrm>
            <a:off x="527634" y="2122387"/>
            <a:ext cx="17221261" cy="6436892"/>
            <a:chOff x="0" y="-38100"/>
            <a:chExt cx="4535611" cy="1695302"/>
          </a:xfrm>
        </p:grpSpPr>
        <p:sp>
          <p:nvSpPr>
            <p:cNvPr id="122" name="Google Shape;122;p15"/>
            <p:cNvSpPr/>
            <p:nvPr/>
          </p:nvSpPr>
          <p:spPr>
            <a:xfrm>
              <a:off x="0" y="0"/>
              <a:ext cx="4535611" cy="1657202"/>
            </a:xfrm>
            <a:custGeom>
              <a:avLst/>
              <a:gdLst/>
              <a:ahLst/>
              <a:cxnLst/>
              <a:rect l="l" t="t" r="r" b="b"/>
              <a:pathLst>
                <a:path w="4535611" h="1657202" extrusionOk="0">
                  <a:moveTo>
                    <a:pt x="0" y="0"/>
                  </a:moveTo>
                  <a:lnTo>
                    <a:pt x="4535611" y="0"/>
                  </a:lnTo>
                  <a:lnTo>
                    <a:pt x="4535611" y="1657202"/>
                  </a:lnTo>
                  <a:lnTo>
                    <a:pt x="0" y="16572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23" name="Google Shape;123;p1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4" name="Google Shape;124;p15"/>
          <p:cNvPicPr preferRelativeResize="0"/>
          <p:nvPr/>
        </p:nvPicPr>
        <p:blipFill rotWithShape="1">
          <a:blip r:embed="rId4">
            <a:alphaModFix/>
          </a:blip>
          <a:srcRect t="16289" b="16289"/>
          <a:stretch/>
        </p:blipFill>
        <p:spPr>
          <a:xfrm>
            <a:off x="527625" y="2274775"/>
            <a:ext cx="9321300" cy="628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/>
        </p:nvSpPr>
        <p:spPr>
          <a:xfrm>
            <a:off x="1028700" y="4327294"/>
            <a:ext cx="9321300" cy="1854300"/>
          </a:xfrm>
          <a:prstGeom prst="rect">
            <a:avLst/>
          </a:prstGeom>
          <a:noFill/>
          <a:ln>
            <a:noFill/>
          </a:ln>
          <a:effectLst>
            <a:outerShdw blurRad="571500" dist="19050" dir="66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46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Project Overview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10941675" y="2571733"/>
            <a:ext cx="5807700" cy="60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Project Demo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Main Function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Player Object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Piece Object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Board Object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Layered Development Schedule Progress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What’s Next?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7" name="Google Shape;127;p15"/>
          <p:cNvCxnSpPr/>
          <p:nvPr/>
        </p:nvCxnSpPr>
        <p:spPr>
          <a:xfrm>
            <a:off x="9927975" y="2271350"/>
            <a:ext cx="32100" cy="640560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8" name="Google Shape;128;p15"/>
          <p:cNvGrpSpPr/>
          <p:nvPr/>
        </p:nvGrpSpPr>
        <p:grpSpPr>
          <a:xfrm>
            <a:off x="10834950" y="3339212"/>
            <a:ext cx="395362" cy="375026"/>
            <a:chOff x="1813" y="0"/>
            <a:chExt cx="809173" cy="812800"/>
          </a:xfrm>
        </p:grpSpPr>
        <p:sp>
          <p:nvSpPr>
            <p:cNvPr id="129" name="Google Shape;129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B8D5"/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15"/>
          <p:cNvGrpSpPr/>
          <p:nvPr/>
        </p:nvGrpSpPr>
        <p:grpSpPr>
          <a:xfrm>
            <a:off x="10834950" y="4012362"/>
            <a:ext cx="395362" cy="375026"/>
            <a:chOff x="1813" y="0"/>
            <a:chExt cx="809173" cy="812800"/>
          </a:xfrm>
        </p:grpSpPr>
        <p:sp>
          <p:nvSpPr>
            <p:cNvPr id="132" name="Google Shape;132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B8D5"/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15"/>
          <p:cNvGrpSpPr/>
          <p:nvPr/>
        </p:nvGrpSpPr>
        <p:grpSpPr>
          <a:xfrm>
            <a:off x="10834950" y="4672850"/>
            <a:ext cx="395362" cy="375026"/>
            <a:chOff x="1813" y="0"/>
            <a:chExt cx="809173" cy="812800"/>
          </a:xfrm>
        </p:grpSpPr>
        <p:sp>
          <p:nvSpPr>
            <p:cNvPr id="135" name="Google Shape;135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B8D5"/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15"/>
          <p:cNvGrpSpPr/>
          <p:nvPr/>
        </p:nvGrpSpPr>
        <p:grpSpPr>
          <a:xfrm>
            <a:off x="10834950" y="5366675"/>
            <a:ext cx="395362" cy="375026"/>
            <a:chOff x="1813" y="0"/>
            <a:chExt cx="809173" cy="812800"/>
          </a:xfrm>
        </p:grpSpPr>
        <p:sp>
          <p:nvSpPr>
            <p:cNvPr id="138" name="Google Shape;138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B8D5"/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5"/>
          <p:cNvGrpSpPr/>
          <p:nvPr/>
        </p:nvGrpSpPr>
        <p:grpSpPr>
          <a:xfrm>
            <a:off x="10834950" y="6050975"/>
            <a:ext cx="395362" cy="375026"/>
            <a:chOff x="1813" y="0"/>
            <a:chExt cx="809173" cy="812800"/>
          </a:xfrm>
        </p:grpSpPr>
        <p:sp>
          <p:nvSpPr>
            <p:cNvPr id="141" name="Google Shape;141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B8D5"/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5"/>
          <p:cNvGrpSpPr/>
          <p:nvPr/>
        </p:nvGrpSpPr>
        <p:grpSpPr>
          <a:xfrm>
            <a:off x="10834950" y="7419575"/>
            <a:ext cx="395362" cy="375026"/>
            <a:chOff x="1813" y="0"/>
            <a:chExt cx="809173" cy="812800"/>
          </a:xfrm>
        </p:grpSpPr>
        <p:sp>
          <p:nvSpPr>
            <p:cNvPr id="144" name="Google Shape;144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B8D5"/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15"/>
          <p:cNvGrpSpPr/>
          <p:nvPr/>
        </p:nvGrpSpPr>
        <p:grpSpPr>
          <a:xfrm>
            <a:off x="10834950" y="2589862"/>
            <a:ext cx="395362" cy="375026"/>
            <a:chOff x="1813" y="0"/>
            <a:chExt cx="809173" cy="812800"/>
          </a:xfrm>
        </p:grpSpPr>
        <p:sp>
          <p:nvSpPr>
            <p:cNvPr id="147" name="Google Shape;147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B8D5"/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6"/>
          <p:cNvPicPr preferRelativeResize="0"/>
          <p:nvPr/>
        </p:nvPicPr>
        <p:blipFill rotWithShape="1">
          <a:blip r:embed="rId3">
            <a:alphaModFix/>
          </a:blip>
          <a:srcRect t="7827" b="7819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 txBox="1"/>
          <p:nvPr/>
        </p:nvSpPr>
        <p:spPr>
          <a:xfrm>
            <a:off x="817500" y="882875"/>
            <a:ext cx="145977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Main Function: Variables</a:t>
            </a:r>
            <a:endParaRPr sz="120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512" y="3081875"/>
            <a:ext cx="7824425" cy="19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 rotWithShape="1">
          <a:blip r:embed="rId5">
            <a:alphaModFix/>
          </a:blip>
          <a:srcRect l="24692" t="6085" r="23346"/>
          <a:stretch/>
        </p:blipFill>
        <p:spPr>
          <a:xfrm>
            <a:off x="12615592" y="178827"/>
            <a:ext cx="5773106" cy="15651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7"/>
          <p:cNvPicPr preferRelativeResize="0"/>
          <p:nvPr/>
        </p:nvPicPr>
        <p:blipFill rotWithShape="1">
          <a:blip r:embed="rId3">
            <a:alphaModFix/>
          </a:blip>
          <a:srcRect t="7827" b="7819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7"/>
          <p:cNvSpPr txBox="1"/>
          <p:nvPr/>
        </p:nvSpPr>
        <p:spPr>
          <a:xfrm>
            <a:off x="817500" y="882875"/>
            <a:ext cx="127509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Main Function: Code</a:t>
            </a:r>
            <a:endParaRPr sz="120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125" y="2979475"/>
            <a:ext cx="10121775" cy="651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8"/>
          <p:cNvPicPr preferRelativeResize="0"/>
          <p:nvPr/>
        </p:nvPicPr>
        <p:blipFill rotWithShape="1">
          <a:blip r:embed="rId3">
            <a:alphaModFix/>
          </a:blip>
          <a:srcRect t="7827" b="7819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38378" y="4699784"/>
            <a:ext cx="7449621" cy="558721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/>
        </p:nvSpPr>
        <p:spPr>
          <a:xfrm>
            <a:off x="817500" y="882875"/>
            <a:ext cx="121557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Player Object: Variables</a:t>
            </a:r>
            <a:endParaRPr sz="120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500" y="2967725"/>
            <a:ext cx="6679650" cy="38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9"/>
          <p:cNvPicPr preferRelativeResize="0"/>
          <p:nvPr/>
        </p:nvPicPr>
        <p:blipFill rotWithShape="1">
          <a:blip r:embed="rId3">
            <a:alphaModFix/>
          </a:blip>
          <a:srcRect t="7827" b="7819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 txBox="1"/>
          <p:nvPr/>
        </p:nvSpPr>
        <p:spPr>
          <a:xfrm>
            <a:off x="817500" y="882875"/>
            <a:ext cx="121557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Player Object: Functions</a:t>
            </a:r>
            <a:endParaRPr sz="120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437" y="3694450"/>
            <a:ext cx="8689125" cy="39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0"/>
          <p:cNvPicPr preferRelativeResize="0"/>
          <p:nvPr/>
        </p:nvPicPr>
        <p:blipFill rotWithShape="1">
          <a:blip r:embed="rId3">
            <a:alphaModFix/>
          </a:blip>
          <a:srcRect t="7827" b="7819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609250" y="343375"/>
            <a:ext cx="96474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Player Object: Code</a:t>
            </a:r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6750" y="2190475"/>
            <a:ext cx="11814501" cy="72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1"/>
          <p:cNvPicPr preferRelativeResize="0"/>
          <p:nvPr/>
        </p:nvPicPr>
        <p:blipFill rotWithShape="1">
          <a:blip r:embed="rId3">
            <a:alphaModFix/>
          </a:blip>
          <a:srcRect t="7827" b="7819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/>
        </p:nvSpPr>
        <p:spPr>
          <a:xfrm>
            <a:off x="1622475" y="889825"/>
            <a:ext cx="116865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Piece Object: Variables</a:t>
            </a:r>
            <a:endParaRPr sz="120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757675" y="2924275"/>
            <a:ext cx="18287999" cy="60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223900" y="3137950"/>
            <a:ext cx="3482700" cy="36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2475" y="2924275"/>
            <a:ext cx="3941600" cy="32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354</Words>
  <Application>Microsoft Office PowerPoint</Application>
  <PresentationFormat>Custom</PresentationFormat>
  <Paragraphs>86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Lato</vt:lpstr>
      <vt:lpstr>Teko Medium</vt:lpstr>
      <vt:lpstr>Montserrat</vt:lpstr>
      <vt:lpstr>Arial</vt:lpstr>
      <vt:lpstr>Teko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Zayd Ali</cp:lastModifiedBy>
  <cp:revision>1</cp:revision>
  <dcterms:modified xsi:type="dcterms:W3CDTF">2023-10-31T03:30:20Z</dcterms:modified>
</cp:coreProperties>
</file>